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Alexandria" panose="020B0604020202020204" charset="-78"/>
      <p:regular r:id="rId13"/>
    </p:embeddedFont>
    <p:embeddedFont>
      <p:font typeface="Nobile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yukh Maity" userId="2ced491e0a7de2bb" providerId="LiveId" clId="{7BDF0B2A-82C8-4A68-A85D-455C5C87D0B3}"/>
    <pc:docChg chg="modSld">
      <pc:chgData name="Mayukh Maity" userId="2ced491e0a7de2bb" providerId="LiveId" clId="{7BDF0B2A-82C8-4A68-A85D-455C5C87D0B3}" dt="2026-02-07T09:08:43.028" v="0" actId="14100"/>
      <pc:docMkLst>
        <pc:docMk/>
      </pc:docMkLst>
      <pc:sldChg chg="modSp mod">
        <pc:chgData name="Mayukh Maity" userId="2ced491e0a7de2bb" providerId="LiveId" clId="{7BDF0B2A-82C8-4A68-A85D-455C5C87D0B3}" dt="2026-02-07T09:08:43.028" v="0" actId="14100"/>
        <pc:sldMkLst>
          <pc:docMk/>
          <pc:sldMk cId="0" sldId="263"/>
        </pc:sldMkLst>
        <pc:spChg chg="mod">
          <ac:chgData name="Mayukh Maity" userId="2ced491e0a7de2bb" providerId="LiveId" clId="{7BDF0B2A-82C8-4A68-A85D-455C5C87D0B3}" dt="2026-02-07T09:08:43.028" v="0" actId="14100"/>
          <ac:spMkLst>
            <pc:docMk/>
            <pc:sldMk cId="0" sldId="263"/>
            <ac:spMk id="10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141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5C73E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3,900 purchases | 18 features | goal: reveal spending, segments, preferences, subscriptions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35098"/>
            <a:ext cx="79983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Business Recommendations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9750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Boost Subscriptions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Promote exclusive subscriber benefits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89750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31319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Loyalty Programs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Reward repeat buyers to grow 'Loyal' segment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897505"/>
            <a:ext cx="4196358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3131939"/>
            <a:ext cx="32568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Review Discount Policy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22358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Balance promotions with margin control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9411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Product Positioning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34263"/>
            <a:ext cx="5939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Highlight top-rated &amp; best-selling items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809411"/>
            <a:ext cx="6407944" cy="1685092"/>
          </a:xfrm>
          <a:prstGeom prst="roundRect">
            <a:avLst>
              <a:gd name="adj" fmla="val 5654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7662982" y="504384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Targeted Marketing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7662982" y="5534263"/>
            <a:ext cx="593907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Focus on high-revenue age groups &amp; express-shipping users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9177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Dataset Summary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744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Rows &amp; Columns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565565"/>
            <a:ext cx="31958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3,900 rows · 18 columns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348" y="2840712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782" y="30751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Key Features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782" y="3565565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Demographics, purchase details, behavior, subscription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3499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Missing Data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84037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37 missing review ratings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02085" y="607457"/>
            <a:ext cx="7712631" cy="12780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Exploratory Data Analysis (Python)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202085" y="2161937"/>
            <a:ext cx="204430" cy="1226820"/>
          </a:xfrm>
          <a:prstGeom prst="roundRect">
            <a:avLst>
              <a:gd name="adj" fmla="val 4201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90824" y="2366367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Load &amp; Inspect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590824" y="2796302"/>
            <a:ext cx="732389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df.info() · df.describe()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6508790" y="3573066"/>
            <a:ext cx="204430" cy="1226820"/>
          </a:xfrm>
          <a:prstGeom prst="roundRect">
            <a:avLst>
              <a:gd name="adj" fmla="val 4201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897529" y="3777496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Clean &amp; Impute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897529" y="4207431"/>
            <a:ext cx="701718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Imputed Review Rating by category median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815495" y="4984194"/>
            <a:ext cx="204430" cy="1226820"/>
          </a:xfrm>
          <a:prstGeom prst="roundRect">
            <a:avLst>
              <a:gd name="adj" fmla="val 4201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204234" y="5188625"/>
            <a:ext cx="2586871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Feature Engineering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204234" y="5618559"/>
            <a:ext cx="6710482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age_group · purchase_frequency_days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22200" y="6395323"/>
            <a:ext cx="204430" cy="1226820"/>
          </a:xfrm>
          <a:prstGeom prst="roundRect">
            <a:avLst>
              <a:gd name="adj" fmla="val 42011"/>
            </a:avLst>
          </a:prstGeom>
          <a:solidFill>
            <a:srgbClr val="D2DDF9"/>
          </a:solidFill>
          <a:ln w="7620">
            <a:solidFill>
              <a:srgbClr val="B8C3DF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10939" y="6599753"/>
            <a:ext cx="2556034" cy="3194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Standardize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510939" y="7029688"/>
            <a:ext cx="6403777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Renamed columns to snake_case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205013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Database &amp; SQL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5559981" y="2985730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Cleaned DataFrame loaded to PostgreSQL for business queries and reporting.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5559981" y="3966686"/>
            <a:ext cx="4028599" cy="2184440"/>
          </a:xfrm>
          <a:prstGeom prst="roundRect">
            <a:avLst>
              <a:gd name="adj" fmla="val 4361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5817275" y="4223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Drop Redundancy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5817275" y="4805124"/>
            <a:ext cx="351401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Dropped promo_code_used (redundant with discount_applied)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9815393" y="3966686"/>
            <a:ext cx="4028718" cy="2184440"/>
          </a:xfrm>
          <a:prstGeom prst="roundRect">
            <a:avLst>
              <a:gd name="adj" fmla="val 4361"/>
            </a:avLst>
          </a:prstGeom>
          <a:solidFill>
            <a:srgbClr val="F9F9FF"/>
          </a:solidFill>
          <a:ln w="30480">
            <a:solidFill>
              <a:srgbClr val="B8C3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072688" y="422398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SQL Analysis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10072688" y="4805124"/>
            <a:ext cx="351413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Revenue, segments, top products, shipping comparison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1560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Revenue by Gender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3459837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Male customers generated higher total revenue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9638943" y="4440793"/>
            <a:ext cx="4205168" cy="1326713"/>
          </a:xfrm>
          <a:prstGeom prst="roundRect">
            <a:avLst>
              <a:gd name="adj" fmla="val 7181"/>
            </a:avLst>
          </a:prstGeom>
          <a:solidFill>
            <a:srgbClr val="BBCDF7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757" y="4769644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376059" y="4724281"/>
            <a:ext cx="3241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Use targeted offers to grow female revenue share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56403"/>
            <a:ext cx="767238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Discounts &amp; High-Spenders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818811"/>
            <a:ext cx="1403509" cy="175438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480786" y="3818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Discount Users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480786" y="4309229"/>
            <a:ext cx="469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839 rows identified using discounts but spending above average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3818811"/>
            <a:ext cx="1403509" cy="175438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143881" y="38188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Top Cases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143881" y="4309229"/>
            <a:ext cx="469272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Examples show purchases (62–97 USD) despite discounts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2938"/>
            <a:ext cx="667964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Top Products &amp; Reviews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76534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Gloves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Avg rating 3.86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5893" y="276534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Sandals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Avg rating 3.84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77995" y="276534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Boots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106228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Avg rating 3.82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Hat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93790" y="62636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Avg rating 3.80</a:t>
            </a:r>
            <a:endParaRPr lang="en-US" sz="17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35893" y="4922758"/>
            <a:ext cx="566976" cy="566976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5235893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Skirt</a:t>
            </a:r>
            <a:endParaRPr lang="en-US" sz="2200" dirty="0"/>
          </a:p>
        </p:txBody>
      </p:sp>
      <p:sp>
        <p:nvSpPr>
          <p:cNvPr id="17" name="Text 10"/>
          <p:cNvSpPr/>
          <p:nvPr/>
        </p:nvSpPr>
        <p:spPr>
          <a:xfrm>
            <a:off x="5235893" y="6263640"/>
            <a:ext cx="41586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Avg rating 3.78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795224"/>
            <a:ext cx="8284131" cy="438173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10764" y="620744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081A44"/>
          </a:solidFill>
          <a:ln/>
        </p:spPr>
      </p:sp>
      <p:sp>
        <p:nvSpPr>
          <p:cNvPr id="4" name="Text 1"/>
          <p:cNvSpPr/>
          <p:nvPr/>
        </p:nvSpPr>
        <p:spPr>
          <a:xfrm>
            <a:off x="4498538" y="6207443"/>
            <a:ext cx="361117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Yes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5012055" y="620744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255EE4"/>
          </a:solidFill>
          <a:ln/>
        </p:spPr>
      </p:sp>
      <p:sp>
        <p:nvSpPr>
          <p:cNvPr id="6" name="Text 3"/>
          <p:cNvSpPr/>
          <p:nvPr/>
        </p:nvSpPr>
        <p:spPr>
          <a:xfrm>
            <a:off x="5299829" y="6207443"/>
            <a:ext cx="31670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1305282"/>
            <a:ext cx="4205168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Subscribers vs Non-Subscribers</a:t>
            </a:r>
            <a:endParaRPr lang="en-US" sz="4450" dirty="0"/>
          </a:p>
        </p:txBody>
      </p:sp>
      <p:sp>
        <p:nvSpPr>
          <p:cNvPr id="8" name="Text 5"/>
          <p:cNvSpPr/>
          <p:nvPr/>
        </p:nvSpPr>
        <p:spPr>
          <a:xfrm>
            <a:off x="9638943" y="3658433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Subscribers: 1,053 · Avg spend $59.49 · Revenue $62,645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638943" y="4588312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Non-subscribers: 2,847 · Avg spend $59.87 · Revenue $170,436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38943" y="5569268"/>
            <a:ext cx="4205168" cy="1326713"/>
          </a:xfrm>
          <a:prstGeom prst="roundRect">
            <a:avLst>
              <a:gd name="adj" fmla="val 33237"/>
            </a:avLst>
          </a:prstGeom>
          <a:solidFill>
            <a:srgbClr val="BBCDF7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5757" y="5898118"/>
            <a:ext cx="283488" cy="226814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0376059" y="5852755"/>
            <a:ext cx="324123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Boost subscriptions to increase recurring revenue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2866" y="642104"/>
            <a:ext cx="5214342" cy="483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00" dirty="0">
                <a:solidFill>
                  <a:srgbClr val="1B1B27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Sales &amp; Revenue Highlights</a:t>
            </a:r>
            <a:endParaRPr lang="en-US" sz="3000" dirty="0"/>
          </a:p>
        </p:txBody>
      </p:sp>
      <p:sp>
        <p:nvSpPr>
          <p:cNvPr id="3" name="Text 1"/>
          <p:cNvSpPr/>
          <p:nvPr/>
        </p:nvSpPr>
        <p:spPr>
          <a:xfrm>
            <a:off x="3658553" y="2343626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27%</a:t>
            </a:r>
            <a:endParaRPr lang="en-US" sz="3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598" y="1375886"/>
            <a:ext cx="2322671" cy="23226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643193" y="3842861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Subscribed</a:t>
            </a:r>
            <a:endParaRPr lang="en-US" sz="1500" dirty="0"/>
          </a:p>
        </p:txBody>
      </p:sp>
      <p:sp>
        <p:nvSpPr>
          <p:cNvPr id="6" name="Text 3"/>
          <p:cNvSpPr/>
          <p:nvPr/>
        </p:nvSpPr>
        <p:spPr>
          <a:xfrm>
            <a:off x="1972866" y="4148138"/>
            <a:ext cx="5276255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Yes 27% · No 73%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9066967" y="2343626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$100K</a:t>
            </a:r>
            <a:endParaRPr lang="en-US" sz="30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8012" y="1375886"/>
            <a:ext cx="2322671" cy="2322671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9051488" y="3842861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Clothing Revenue</a:t>
            </a:r>
            <a:endParaRPr lang="en-US" sz="1500" dirty="0"/>
          </a:p>
        </p:txBody>
      </p:sp>
      <p:sp>
        <p:nvSpPr>
          <p:cNvPr id="10" name="Text 6"/>
          <p:cNvSpPr/>
          <p:nvPr/>
        </p:nvSpPr>
        <p:spPr>
          <a:xfrm>
            <a:off x="7381161" y="4148138"/>
            <a:ext cx="527637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Top category revenue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3658553" y="5574387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2,000</a:t>
            </a:r>
            <a:endParaRPr lang="en-US" sz="30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598" y="4606647"/>
            <a:ext cx="2322671" cy="2322671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643193" y="7073622"/>
            <a:ext cx="1935599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Clothing Sales</a:t>
            </a:r>
            <a:endParaRPr lang="en-US" sz="1500" dirty="0"/>
          </a:p>
        </p:txBody>
      </p:sp>
      <p:sp>
        <p:nvSpPr>
          <p:cNvPr id="14" name="Text 9"/>
          <p:cNvSpPr/>
          <p:nvPr/>
        </p:nvSpPr>
        <p:spPr>
          <a:xfrm>
            <a:off x="1972866" y="7378898"/>
            <a:ext cx="5276255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sales by units</a:t>
            </a:r>
            <a:endParaRPr lang="en-US" sz="1200" dirty="0"/>
          </a:p>
        </p:txBody>
      </p:sp>
      <p:sp>
        <p:nvSpPr>
          <p:cNvPr id="15" name="Text 10"/>
          <p:cNvSpPr/>
          <p:nvPr/>
        </p:nvSpPr>
        <p:spPr>
          <a:xfrm>
            <a:off x="9066967" y="5574387"/>
            <a:ext cx="1904524" cy="3870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000"/>
              </a:lnSpc>
              <a:buNone/>
            </a:pPr>
            <a:r>
              <a:rPr lang="en-US" sz="30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60K</a:t>
            </a:r>
            <a:endParaRPr lang="en-US" sz="30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8012" y="4606647"/>
            <a:ext cx="2322671" cy="232267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980170" y="7073622"/>
            <a:ext cx="2078236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500" dirty="0">
                <a:solidFill>
                  <a:srgbClr val="404155"/>
                </a:solidFill>
                <a:latin typeface="Alexandria" pitchFamily="34" charset="0"/>
                <a:ea typeface="Alexandria" pitchFamily="34" charset="-122"/>
                <a:cs typeface="Alexandria" pitchFamily="34" charset="-120"/>
              </a:rPr>
              <a:t>Young Adult Revenue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7381161" y="7378898"/>
            <a:ext cx="5276374" cy="2084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20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Highest by age group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Alexandria</vt:lpstr>
      <vt:lpstr>Nobile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Mayukh Maity</cp:lastModifiedBy>
  <cp:revision>1</cp:revision>
  <dcterms:created xsi:type="dcterms:W3CDTF">2026-02-07T09:06:16Z</dcterms:created>
  <dcterms:modified xsi:type="dcterms:W3CDTF">2026-02-07T09:08:53Z</dcterms:modified>
</cp:coreProperties>
</file>